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3" r:id="rId1"/>
    <p:sldMasterId id="2147483834" r:id="rId2"/>
    <p:sldMasterId id="2147483835" r:id="rId3"/>
  </p:sldMasterIdLst>
  <p:notesMasterIdLst>
    <p:notesMasterId r:id="rId15"/>
  </p:notesMasterIdLst>
  <p:sldIdLst>
    <p:sldId id="256" r:id="rId4"/>
    <p:sldId id="298" r:id="rId5"/>
    <p:sldId id="305" r:id="rId6"/>
    <p:sldId id="304" r:id="rId7"/>
    <p:sldId id="261" r:id="rId8"/>
    <p:sldId id="299" r:id="rId9"/>
    <p:sldId id="300" r:id="rId10"/>
    <p:sldId id="302" r:id="rId11"/>
    <p:sldId id="303" r:id="rId12"/>
    <p:sldId id="264" r:id="rId13"/>
    <p:sldId id="29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A7D7FF"/>
    <a:srgbClr val="002554"/>
    <a:srgbClr val="F7D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>
        <p:scale>
          <a:sx n="112" d="100"/>
          <a:sy n="112" d="100"/>
        </p:scale>
        <p:origin x="664" y="3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69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97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48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4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4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580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3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>
            <a:spLocks noGrp="1"/>
          </p:cNvSpPr>
          <p:nvPr>
            <p:ph type="pic" idx="2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>
            <a:spLocks noGrp="1"/>
          </p:cNvSpPr>
          <p:nvPr>
            <p:ph type="pic" idx="3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e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>
            <a:spLocks noGrp="1"/>
          </p:cNvSpPr>
          <p:nvPr>
            <p:ph type="pic" idx="2"/>
          </p:nvPr>
        </p:nvSpPr>
        <p:spPr>
          <a:xfrm>
            <a:off x="0" y="0"/>
            <a:ext cx="7200900" cy="6858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>
            <a:spLocks noGrp="1"/>
          </p:cNvSpPr>
          <p:nvPr>
            <p:ph type="pic" idx="2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>
            <a:spLocks noGrp="1"/>
          </p:cNvSpPr>
          <p:nvPr>
            <p:ph type="pic" idx="2"/>
          </p:nvPr>
        </p:nvSpPr>
        <p:spPr>
          <a:xfrm>
            <a:off x="6007099" y="596900"/>
            <a:ext cx="5565423" cy="6261100"/>
          </a:xfrm>
          <a:prstGeom prst="round2SameRect">
            <a:avLst>
              <a:gd name="adj1" fmla="val 3041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lank">
  <p:cSld name="19_Blank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>
            <a:spLocks noGrp="1"/>
          </p:cNvSpPr>
          <p:nvPr>
            <p:ph type="pic" idx="2"/>
          </p:nvPr>
        </p:nvSpPr>
        <p:spPr>
          <a:xfrm>
            <a:off x="1917700" y="0"/>
            <a:ext cx="8356600" cy="6858000"/>
          </a:xfrm>
          <a:prstGeom prst="flowChartPreparat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Blank">
  <p:cSld name="22_Blank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Blank">
  <p:cSld name="27_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>
            <a:spLocks noGrp="1"/>
          </p:cNvSpPr>
          <p:nvPr>
            <p:ph type="pic" idx="2"/>
          </p:nvPr>
        </p:nvSpPr>
        <p:spPr>
          <a:xfrm>
            <a:off x="609601" y="159657"/>
            <a:ext cx="4180114" cy="387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>
            <a:spLocks noGrp="1"/>
          </p:cNvSpPr>
          <p:nvPr>
            <p:ph type="pic" idx="2"/>
          </p:nvPr>
        </p:nvSpPr>
        <p:spPr>
          <a:xfrm>
            <a:off x="177800" y="100012"/>
            <a:ext cx="11836400" cy="6657976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Blank">
  <p:cSld name="26_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>
            <a:spLocks noGrp="1"/>
          </p:cNvSpPr>
          <p:nvPr>
            <p:ph type="pic" idx="2"/>
          </p:nvPr>
        </p:nvSpPr>
        <p:spPr>
          <a:xfrm>
            <a:off x="1756229" y="987879"/>
            <a:ext cx="8679542" cy="4882242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Blank">
  <p:cSld name="20_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>
            <a:spLocks noGrp="1"/>
          </p:cNvSpPr>
          <p:nvPr>
            <p:ph type="pic" idx="2"/>
          </p:nvPr>
        </p:nvSpPr>
        <p:spPr>
          <a:xfrm>
            <a:off x="952500" y="0"/>
            <a:ext cx="7620000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lank">
  <p:cSld name="18_Blank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>
            <a:spLocks noGrp="1"/>
          </p:cNvSpPr>
          <p:nvPr>
            <p:ph type="pic" idx="2"/>
          </p:nvPr>
        </p:nvSpPr>
        <p:spPr>
          <a:xfrm>
            <a:off x="0" y="1638300"/>
            <a:ext cx="12192000" cy="5219700"/>
          </a:xfrm>
          <a:prstGeom prst="flowChartManualIn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ank">
  <p:cSld name="16_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3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flowChartPunchedCar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lank">
  <p:cSld name="17_Blank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>
            <a:spLocks noGrp="1"/>
          </p:cNvSpPr>
          <p:nvPr>
            <p:ph type="pic" idx="2"/>
          </p:nvPr>
        </p:nvSpPr>
        <p:spPr>
          <a:xfrm>
            <a:off x="6845300" y="-754600"/>
            <a:ext cx="4864100" cy="48641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Google Shape;257;p54"/>
          <p:cNvSpPr>
            <a:spLocks noGrp="1"/>
          </p:cNvSpPr>
          <p:nvPr>
            <p:ph type="pic" idx="3"/>
          </p:nvPr>
        </p:nvSpPr>
        <p:spPr>
          <a:xfrm flipH="1">
            <a:off x="286801" y="-476250"/>
            <a:ext cx="5898100" cy="561975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lank">
  <p:cSld name="15_Blank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>
            <a:spLocks noGrp="1"/>
          </p:cNvSpPr>
          <p:nvPr>
            <p:ph type="pic" idx="2"/>
          </p:nvPr>
        </p:nvSpPr>
        <p:spPr>
          <a:xfrm>
            <a:off x="-3441290" y="-7300451"/>
            <a:ext cx="19074580" cy="21458902"/>
          </a:xfrm>
          <a:prstGeom prst="mathMultiply">
            <a:avLst>
              <a:gd name="adj1" fmla="val 2352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Blank">
  <p:cSld name="14_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isp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lank">
  <p:cSld name="13_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7"/>
          <p:cNvSpPr>
            <a:spLocks noGrp="1"/>
          </p:cNvSpPr>
          <p:nvPr>
            <p:ph type="pic" idx="2"/>
          </p:nvPr>
        </p:nvSpPr>
        <p:spPr>
          <a:xfrm>
            <a:off x="266700" y="0"/>
            <a:ext cx="6096000" cy="6858000"/>
          </a:xfrm>
          <a:prstGeom prst="irregularSeal1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8"/>
          <p:cNvSpPr>
            <a:spLocks noGrp="1"/>
          </p:cNvSpPr>
          <p:nvPr>
            <p:ph type="pic" idx="2"/>
          </p:nvPr>
        </p:nvSpPr>
        <p:spPr>
          <a:xfrm>
            <a:off x="1019175" y="0"/>
            <a:ext cx="6096000" cy="6858000"/>
          </a:xfrm>
          <a:prstGeom prst="flowChartInputOut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>
            <a:spLocks noGrp="1"/>
          </p:cNvSpPr>
          <p:nvPr>
            <p:ph type="pic" idx="2"/>
          </p:nvPr>
        </p:nvSpPr>
        <p:spPr>
          <a:xfrm>
            <a:off x="0" y="0"/>
            <a:ext cx="6840000" cy="684000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0"/>
          <p:cNvSpPr>
            <a:spLocks noGrp="1"/>
          </p:cNvSpPr>
          <p:nvPr>
            <p:ph type="pic" idx="2"/>
          </p:nvPr>
        </p:nvSpPr>
        <p:spPr>
          <a:xfrm>
            <a:off x="504825" y="685800"/>
            <a:ext cx="5591175" cy="5486400"/>
          </a:xfrm>
          <a:prstGeom prst="flowChartMagneticTap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1"/>
          <p:cNvSpPr>
            <a:spLocks noGrp="1"/>
          </p:cNvSpPr>
          <p:nvPr>
            <p:ph type="pic" idx="2"/>
          </p:nvPr>
        </p:nvSpPr>
        <p:spPr>
          <a:xfrm>
            <a:off x="1641915" y="495766"/>
            <a:ext cx="9168960" cy="3895259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2"/>
          <p:cNvSpPr>
            <a:spLocks noGrp="1"/>
          </p:cNvSpPr>
          <p:nvPr>
            <p:ph type="pic" idx="2"/>
          </p:nvPr>
        </p:nvSpPr>
        <p:spPr>
          <a:xfrm>
            <a:off x="516030" y="361951"/>
            <a:ext cx="11302670" cy="465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3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6096000" cy="6858000"/>
          </a:xfrm>
          <a:prstGeom prst="star6">
            <a:avLst>
              <a:gd name="adj" fmla="val 28868"/>
              <a:gd name="hf" fmla="val 11547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4"/>
          <p:cNvSpPr>
            <a:spLocks noGrp="1"/>
          </p:cNvSpPr>
          <p:nvPr>
            <p:ph type="pic" idx="2"/>
          </p:nvPr>
        </p:nvSpPr>
        <p:spPr>
          <a:xfrm>
            <a:off x="304800" y="189000"/>
            <a:ext cx="6480000" cy="6480000"/>
          </a:xfrm>
          <a:prstGeom prst="star16">
            <a:avLst>
              <a:gd name="adj" fmla="val 37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5"/>
          <p:cNvSpPr>
            <a:spLocks noGrp="1"/>
          </p:cNvSpPr>
          <p:nvPr>
            <p:ph type="pic" idx="2"/>
          </p:nvPr>
        </p:nvSpPr>
        <p:spPr>
          <a:xfrm>
            <a:off x="0" y="285750"/>
            <a:ext cx="6096000" cy="6286500"/>
          </a:xfrm>
          <a:prstGeom prst="flowChartDecis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Blank">
  <p:cSld name="24_Blank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Blank">
  <p:cSld name="25_Blank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7"/>
          <p:cNvSpPr>
            <a:spLocks noGrp="1"/>
          </p:cNvSpPr>
          <p:nvPr>
            <p:ph type="pic" idx="2"/>
          </p:nvPr>
        </p:nvSpPr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7" name="Google Shape;287;p6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8" name="Google Shape;288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6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6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5" name="Google Shape;295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Blank" type="blank">
  <p:cSld name="BLANK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908"/>
        </a:solidFill>
        <a:effectLst/>
      </p:bgPr>
    </p:bg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96"/>
          <p:cNvSpPr/>
          <p:nvPr/>
        </p:nvSpPr>
        <p:spPr>
          <a:xfrm>
            <a:off x="-2394153" y="-1540858"/>
            <a:ext cx="8817928" cy="8817928"/>
          </a:xfrm>
          <a:prstGeom prst="ellipse">
            <a:avLst/>
          </a:prstGeom>
          <a:noFill/>
          <a:ln w="31750" cap="flat" cmpd="sng">
            <a:solidFill>
              <a:schemeClr val="l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Google Shape;957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6060" y="695435"/>
            <a:ext cx="1430859" cy="83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96"/>
          <p:cNvSpPr/>
          <p:nvPr/>
        </p:nvSpPr>
        <p:spPr>
          <a:xfrm>
            <a:off x="6566823" y="-2316346"/>
            <a:ext cx="3932090" cy="3932090"/>
          </a:xfrm>
          <a:custGeom>
            <a:avLst/>
            <a:gdLst/>
            <a:ahLst/>
            <a:cxnLst/>
            <a:rect l="l" t="t" r="r" b="b"/>
            <a:pathLst>
              <a:path w="3932090" h="3932090" extrusionOk="0">
                <a:moveTo>
                  <a:pt x="1966045" y="462247"/>
                </a:moveTo>
                <a:cubicBezTo>
                  <a:pt x="1133131" y="462247"/>
                  <a:pt x="457920" y="1137458"/>
                  <a:pt x="457920" y="1970372"/>
                </a:cubicBezTo>
                <a:cubicBezTo>
                  <a:pt x="457920" y="2803286"/>
                  <a:pt x="1133131" y="3478497"/>
                  <a:pt x="1966045" y="3478497"/>
                </a:cubicBezTo>
                <a:cubicBezTo>
                  <a:pt x="2798959" y="3478497"/>
                  <a:pt x="3474170" y="2803286"/>
                  <a:pt x="3474170" y="1970372"/>
                </a:cubicBezTo>
                <a:cubicBezTo>
                  <a:pt x="3474170" y="1137458"/>
                  <a:pt x="2798959" y="462247"/>
                  <a:pt x="1966045" y="462247"/>
                </a:cubicBezTo>
                <a:close/>
                <a:moveTo>
                  <a:pt x="1966045" y="0"/>
                </a:moveTo>
                <a:cubicBezTo>
                  <a:pt x="3051862" y="0"/>
                  <a:pt x="3932090" y="880228"/>
                  <a:pt x="3932090" y="1966045"/>
                </a:cubicBezTo>
                <a:cubicBezTo>
                  <a:pt x="3932090" y="3051862"/>
                  <a:pt x="3051862" y="3932090"/>
                  <a:pt x="1966045" y="3932090"/>
                </a:cubicBezTo>
                <a:cubicBezTo>
                  <a:pt x="880228" y="3932090"/>
                  <a:pt x="0" y="3051862"/>
                  <a:pt x="0" y="1966045"/>
                </a:cubicBezTo>
                <a:cubicBezTo>
                  <a:pt x="0" y="880228"/>
                  <a:pt x="880228" y="0"/>
                  <a:pt x="1966045" y="0"/>
                </a:cubicBezTo>
                <a:close/>
              </a:path>
            </a:pathLst>
          </a:cu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96"/>
          <p:cNvSpPr/>
          <p:nvPr/>
        </p:nvSpPr>
        <p:spPr>
          <a:xfrm>
            <a:off x="10861109" y="2189028"/>
            <a:ext cx="3932090" cy="393209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96"/>
          <p:cNvSpPr txBox="1">
            <a:spLocks noGrp="1"/>
          </p:cNvSpPr>
          <p:nvPr>
            <p:ph type="body" idx="3"/>
          </p:nvPr>
        </p:nvSpPr>
        <p:spPr>
          <a:xfrm>
            <a:off x="7502295" y="3755659"/>
            <a:ext cx="3173055" cy="68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None/>
            </a:pPr>
            <a:r>
              <a:rPr lang="en-GB" sz="3600" dirty="0"/>
              <a:t>Season with a photo finish</a:t>
            </a:r>
            <a:endParaRPr sz="3600" dirty="0"/>
          </a:p>
        </p:txBody>
      </p:sp>
      <p:pic>
        <p:nvPicPr>
          <p:cNvPr id="963" name="Google Shape;963;p196" descr="A person with a football ball on a field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10249" r="46452"/>
          <a:stretch/>
        </p:blipFill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64" name="Google Shape;964;p196"/>
          <p:cNvSpPr txBox="1">
            <a:spLocks noGrp="1"/>
          </p:cNvSpPr>
          <p:nvPr>
            <p:ph type="title" idx="4294967295"/>
          </p:nvPr>
        </p:nvSpPr>
        <p:spPr>
          <a:xfrm>
            <a:off x="6423775" y="2060763"/>
            <a:ext cx="5330096" cy="137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480"/>
              <a:buFont typeface="Baloo"/>
              <a:buNone/>
            </a:pPr>
            <a:r>
              <a:rPr lang="en-GB" sz="6000" b="1" dirty="0">
                <a:solidFill>
                  <a:srgbClr val="FFC000"/>
                </a:solidFill>
                <a:latin typeface="Baloo"/>
                <a:ea typeface="Baloo"/>
                <a:cs typeface="Baloo"/>
                <a:sym typeface="Baloo"/>
              </a:rPr>
              <a:t>ALLSVENSKAN 2021</a:t>
            </a:r>
            <a:endParaRPr sz="4000" dirty="0"/>
          </a:p>
        </p:txBody>
      </p:sp>
      <p:sp>
        <p:nvSpPr>
          <p:cNvPr id="2" name="Google Shape;962;p196">
            <a:extLst>
              <a:ext uri="{FF2B5EF4-FFF2-40B4-BE49-F238E27FC236}">
                <a16:creationId xmlns:a16="http://schemas.microsoft.com/office/drawing/2014/main" id="{215A5A99-B819-658A-991B-AF4F022343AA}"/>
              </a:ext>
            </a:extLst>
          </p:cNvPr>
          <p:cNvSpPr txBox="1">
            <a:spLocks/>
          </p:cNvSpPr>
          <p:nvPr/>
        </p:nvSpPr>
        <p:spPr>
          <a:xfrm>
            <a:off x="9398964" y="6121118"/>
            <a:ext cx="2223571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SzPts val="2960"/>
            </a:pPr>
            <a:r>
              <a:rPr lang="en-GB" sz="2000" dirty="0"/>
              <a:t>Axel Reman</a:t>
            </a:r>
            <a:endParaRPr lang="en-GB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04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4"/>
          <p:cNvSpPr txBox="1"/>
          <p:nvPr/>
        </p:nvSpPr>
        <p:spPr>
          <a:xfrm>
            <a:off x="755493" y="3244902"/>
            <a:ext cx="333045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Working with a dataset which interests 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Diving into established statistical metrics for football</a:t>
            </a:r>
          </a:p>
        </p:txBody>
      </p:sp>
      <p:sp>
        <p:nvSpPr>
          <p:cNvPr id="1084" name="Google Shape;1084;p204"/>
          <p:cNvSpPr txBox="1"/>
          <p:nvPr/>
        </p:nvSpPr>
        <p:spPr>
          <a:xfrm>
            <a:off x="1641907" y="441269"/>
            <a:ext cx="8423911" cy="74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36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Highlights, learnings, improvements</a:t>
            </a:r>
            <a:endParaRPr sz="36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5" name="Google Shape;1085;p204"/>
          <p:cNvSpPr txBox="1"/>
          <p:nvPr/>
        </p:nvSpPr>
        <p:spPr>
          <a:xfrm>
            <a:off x="4495217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Once again, delimit the problem to smaller tasks.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Keep it relevant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Doubt is part of the process</a:t>
            </a:r>
          </a:p>
        </p:txBody>
      </p:sp>
      <p:sp>
        <p:nvSpPr>
          <p:cNvPr id="1086" name="Google Shape;1086;p204"/>
          <p:cNvSpPr txBox="1"/>
          <p:nvPr/>
        </p:nvSpPr>
        <p:spPr>
          <a:xfrm>
            <a:off x="8234941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code could automate more steps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 with the statistics available within dataset, before trying to plot</a:t>
            </a:r>
          </a:p>
        </p:txBody>
      </p:sp>
      <p:pic>
        <p:nvPicPr>
          <p:cNvPr id="1087" name="Google Shape;1087;p204" descr="Handshak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815" y="1901928"/>
            <a:ext cx="1185812" cy="118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04" descr="Docu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7257" y="2061647"/>
            <a:ext cx="866376" cy="86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204" descr="Gea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3880" y="1979788"/>
            <a:ext cx="1032578" cy="103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2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6947" y="6073308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2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2249" y="70865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204"/>
          <p:cNvSpPr/>
          <p:nvPr/>
        </p:nvSpPr>
        <p:spPr>
          <a:xfrm>
            <a:off x="345907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p204" descr="Open quotation mar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53798" y="64892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33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233"/>
          <p:cNvSpPr txBox="1"/>
          <p:nvPr/>
        </p:nvSpPr>
        <p:spPr>
          <a:xfrm>
            <a:off x="3673275" y="3376094"/>
            <a:ext cx="4987415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lang="en-GB" sz="54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5400" b="0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233"/>
          <p:cNvSpPr/>
          <p:nvPr/>
        </p:nvSpPr>
        <p:spPr>
          <a:xfrm>
            <a:off x="1776000" y="-2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233"/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33"/>
          <p:cNvSpPr/>
          <p:nvPr/>
        </p:nvSpPr>
        <p:spPr>
          <a:xfrm>
            <a:off x="1115140" y="3508137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233"/>
          <p:cNvSpPr/>
          <p:nvPr/>
        </p:nvSpPr>
        <p:spPr>
          <a:xfrm>
            <a:off x="868048" y="3181908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7" name="Google Shape;1807;p233"/>
          <p:cNvGrpSpPr/>
          <p:nvPr/>
        </p:nvGrpSpPr>
        <p:grpSpPr>
          <a:xfrm>
            <a:off x="5212180" y="1111734"/>
            <a:ext cx="1695068" cy="1960656"/>
            <a:chOff x="9876910" y="158289"/>
            <a:chExt cx="1972973" cy="2282104"/>
          </a:xfrm>
        </p:grpSpPr>
        <p:sp>
          <p:nvSpPr>
            <p:cNvPr id="1808" name="Google Shape;1808;p233"/>
            <p:cNvSpPr/>
            <p:nvPr/>
          </p:nvSpPr>
          <p:spPr>
            <a:xfrm>
              <a:off x="10704286" y="1920186"/>
              <a:ext cx="90920" cy="454602"/>
            </a:xfrm>
            <a:custGeom>
              <a:avLst/>
              <a:gdLst/>
              <a:ahLst/>
              <a:cxnLst/>
              <a:rect l="l" t="t" r="r" b="b"/>
              <a:pathLst>
                <a:path w="90920" h="454602" extrusionOk="0">
                  <a:moveTo>
                    <a:pt x="127289" y="20144"/>
                  </a:moveTo>
                  <a:cubicBezTo>
                    <a:pt x="54552" y="-61684"/>
                    <a:pt x="0" y="129249"/>
                    <a:pt x="0" y="174709"/>
                  </a:cubicBezTo>
                  <a:cubicBezTo>
                    <a:pt x="0" y="256537"/>
                    <a:pt x="136381" y="365642"/>
                    <a:pt x="145473" y="256537"/>
                  </a:cubicBezTo>
                  <a:cubicBezTo>
                    <a:pt x="154565" y="174709"/>
                    <a:pt x="72736" y="247445"/>
                    <a:pt x="63644" y="274721"/>
                  </a:cubicBezTo>
                  <a:cubicBezTo>
                    <a:pt x="27276" y="365642"/>
                    <a:pt x="72736" y="483838"/>
                    <a:pt x="154565" y="529299"/>
                  </a:cubicBez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33"/>
            <p:cNvSpPr/>
            <p:nvPr/>
          </p:nvSpPr>
          <p:spPr>
            <a:xfrm>
              <a:off x="10974614" y="1894870"/>
              <a:ext cx="272761" cy="545523"/>
            </a:xfrm>
            <a:custGeom>
              <a:avLst/>
              <a:gdLst/>
              <a:ahLst/>
              <a:cxnLst/>
              <a:rect l="l" t="t" r="r" b="b"/>
              <a:pathLst>
                <a:path w="272761" h="545522" extrusionOk="0">
                  <a:moveTo>
                    <a:pt x="56986" y="0"/>
                  </a:moveTo>
                  <a:cubicBezTo>
                    <a:pt x="29710" y="81828"/>
                    <a:pt x="-61210" y="254577"/>
                    <a:pt x="66078" y="300038"/>
                  </a:cubicBezTo>
                  <a:cubicBezTo>
                    <a:pt x="202459" y="345498"/>
                    <a:pt x="147907" y="154565"/>
                    <a:pt x="84262" y="300038"/>
                  </a:cubicBezTo>
                  <a:cubicBezTo>
                    <a:pt x="75170" y="327314"/>
                    <a:pt x="66078" y="409142"/>
                    <a:pt x="84262" y="436418"/>
                  </a:cubicBezTo>
                  <a:cubicBezTo>
                    <a:pt x="120630" y="481879"/>
                    <a:pt x="166091" y="445510"/>
                    <a:pt x="202459" y="454602"/>
                  </a:cubicBezTo>
                  <a:cubicBezTo>
                    <a:pt x="102446" y="427326"/>
                    <a:pt x="138815" y="627351"/>
                    <a:pt x="302471" y="590983"/>
                  </a:cubicBez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33"/>
            <p:cNvSpPr/>
            <p:nvPr/>
          </p:nvSpPr>
          <p:spPr>
            <a:xfrm>
              <a:off x="10422433" y="649260"/>
              <a:ext cx="909205" cy="1181966"/>
            </a:xfrm>
            <a:custGeom>
              <a:avLst/>
              <a:gdLst/>
              <a:ahLst/>
              <a:cxnLst/>
              <a:rect l="l" t="t" r="r" b="b"/>
              <a:pathLst>
                <a:path w="909204" h="1181966" extrusionOk="0">
                  <a:moveTo>
                    <a:pt x="936481" y="472786"/>
                  </a:moveTo>
                  <a:cubicBezTo>
                    <a:pt x="936481" y="663719"/>
                    <a:pt x="827376" y="818284"/>
                    <a:pt x="672811" y="900113"/>
                  </a:cubicBezTo>
                  <a:lnTo>
                    <a:pt x="672811" y="1100138"/>
                  </a:lnTo>
                  <a:cubicBezTo>
                    <a:pt x="672811" y="1172874"/>
                    <a:pt x="618259" y="1227426"/>
                    <a:pt x="545523" y="1227426"/>
                  </a:cubicBezTo>
                  <a:lnTo>
                    <a:pt x="390958" y="1227426"/>
                  </a:lnTo>
                  <a:cubicBezTo>
                    <a:pt x="318222" y="1227426"/>
                    <a:pt x="263669" y="1172874"/>
                    <a:pt x="263669" y="1100138"/>
                  </a:cubicBezTo>
                  <a:lnTo>
                    <a:pt x="263669" y="900113"/>
                  </a:lnTo>
                  <a:cubicBezTo>
                    <a:pt x="109105" y="827376"/>
                    <a:pt x="0" y="663719"/>
                    <a:pt x="0" y="472786"/>
                  </a:cubicBezTo>
                  <a:cubicBezTo>
                    <a:pt x="0" y="209117"/>
                    <a:pt x="209117" y="0"/>
                    <a:pt x="463694" y="0"/>
                  </a:cubicBezTo>
                  <a:cubicBezTo>
                    <a:pt x="718272" y="0"/>
                    <a:pt x="936481" y="209117"/>
                    <a:pt x="936481" y="47278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33"/>
            <p:cNvSpPr/>
            <p:nvPr/>
          </p:nvSpPr>
          <p:spPr>
            <a:xfrm>
              <a:off x="10595182" y="1694845"/>
              <a:ext cx="545523" cy="272761"/>
            </a:xfrm>
            <a:custGeom>
              <a:avLst/>
              <a:gdLst/>
              <a:ahLst/>
              <a:cxnLst/>
              <a:rect l="l" t="t" r="r" b="b"/>
              <a:pathLst>
                <a:path w="545522" h="272761" extrusionOk="0">
                  <a:moveTo>
                    <a:pt x="0" y="0"/>
                  </a:moveTo>
                  <a:lnTo>
                    <a:pt x="600075" y="0"/>
                  </a:lnTo>
                  <a:lnTo>
                    <a:pt x="600075" y="309130"/>
                  </a:lnTo>
                  <a:lnTo>
                    <a:pt x="0" y="309130"/>
                  </a:lnTo>
                  <a:close/>
                </a:path>
              </a:pathLst>
            </a:custGeom>
            <a:solidFill>
              <a:schemeClr val="dk1"/>
            </a:solidFill>
            <a:ln w="993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33"/>
            <p:cNvSpPr/>
            <p:nvPr/>
          </p:nvSpPr>
          <p:spPr>
            <a:xfrm>
              <a:off x="10595182" y="1849410"/>
              <a:ext cx="545523" cy="90920"/>
            </a:xfrm>
            <a:custGeom>
              <a:avLst/>
              <a:gdLst/>
              <a:ahLst/>
              <a:cxnLst/>
              <a:rect l="l" t="t" r="r" b="b"/>
              <a:pathLst>
                <a:path w="545522" h="120000" extrusionOk="0">
                  <a:moveTo>
                    <a:pt x="0" y="0"/>
                  </a:moveTo>
                  <a:lnTo>
                    <a:pt x="600075" y="0"/>
                  </a:ln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33"/>
            <p:cNvSpPr/>
            <p:nvPr/>
          </p:nvSpPr>
          <p:spPr>
            <a:xfrm>
              <a:off x="9940554" y="1549372"/>
              <a:ext cx="363682" cy="90920"/>
            </a:xfrm>
            <a:custGeom>
              <a:avLst/>
              <a:gdLst/>
              <a:ahLst/>
              <a:cxnLst/>
              <a:rect l="l" t="t" r="r" b="b"/>
              <a:pathLst>
                <a:path w="363681" h="90920" extrusionOk="0">
                  <a:moveTo>
                    <a:pt x="436418" y="0"/>
                  </a:moveTo>
                  <a:cubicBezTo>
                    <a:pt x="400050" y="9092"/>
                    <a:pt x="0" y="109104"/>
                    <a:pt x="0" y="109104"/>
                  </a:cubicBez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33"/>
            <p:cNvSpPr/>
            <p:nvPr/>
          </p:nvSpPr>
          <p:spPr>
            <a:xfrm>
              <a:off x="9876910" y="994757"/>
              <a:ext cx="272761" cy="90920"/>
            </a:xfrm>
            <a:custGeom>
              <a:avLst/>
              <a:gdLst/>
              <a:ahLst/>
              <a:cxnLst/>
              <a:rect l="l" t="t" r="r" b="b"/>
              <a:pathLst>
                <a:path w="272761" h="120000" extrusionOk="0">
                  <a:moveTo>
                    <a:pt x="300038" y="72000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33"/>
            <p:cNvSpPr/>
            <p:nvPr/>
          </p:nvSpPr>
          <p:spPr>
            <a:xfrm>
              <a:off x="10095119" y="403774"/>
              <a:ext cx="272761" cy="181841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336406" y="218209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33"/>
            <p:cNvSpPr/>
            <p:nvPr/>
          </p:nvSpPr>
          <p:spPr>
            <a:xfrm>
              <a:off x="10858851" y="158289"/>
              <a:ext cx="90920" cy="181841"/>
            </a:xfrm>
            <a:custGeom>
              <a:avLst/>
              <a:gdLst/>
              <a:ahLst/>
              <a:cxnLst/>
              <a:rect l="l" t="t" r="r" b="b"/>
              <a:pathLst>
                <a:path w="120000" h="181840" extrusionOk="0">
                  <a:moveTo>
                    <a:pt x="0" y="263669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33"/>
            <p:cNvSpPr/>
            <p:nvPr/>
          </p:nvSpPr>
          <p:spPr>
            <a:xfrm>
              <a:off x="11358914" y="394682"/>
              <a:ext cx="272761" cy="181841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0" y="245485"/>
                  </a:moveTo>
                  <a:lnTo>
                    <a:pt x="327314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33"/>
            <p:cNvSpPr/>
            <p:nvPr/>
          </p:nvSpPr>
          <p:spPr>
            <a:xfrm>
              <a:off x="11577123" y="1085678"/>
              <a:ext cx="272761" cy="90920"/>
            </a:xfrm>
            <a:custGeom>
              <a:avLst/>
              <a:gdLst/>
              <a:ahLst/>
              <a:cxnLst/>
              <a:rect l="l" t="t" r="r" b="b"/>
              <a:pathLst>
                <a:path w="272761" h="120000" extrusionOk="0">
                  <a:moveTo>
                    <a:pt x="0" y="0"/>
                  </a:moveTo>
                  <a:cubicBezTo>
                    <a:pt x="18184" y="12000"/>
                    <a:pt x="281853" y="0"/>
                    <a:pt x="281853" y="0"/>
                  </a:cubicBez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33"/>
            <p:cNvSpPr/>
            <p:nvPr/>
          </p:nvSpPr>
          <p:spPr>
            <a:xfrm>
              <a:off x="11404374" y="1476636"/>
              <a:ext cx="272761" cy="181841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0" y="0"/>
                  </a:moveTo>
                  <a:lnTo>
                    <a:pt x="345498" y="181841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7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97"/>
          <p:cNvSpPr txBox="1"/>
          <p:nvPr/>
        </p:nvSpPr>
        <p:spPr>
          <a:xfrm>
            <a:off x="971550" y="1551685"/>
            <a:ext cx="6195059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dirty="0">
                <a:solidFill>
                  <a:srgbClr val="FFFFFF"/>
                </a:solidFill>
                <a:latin typeface="Raleway"/>
                <a:sym typeface="Raleway"/>
              </a:rPr>
              <a:t>Aim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Statistical football terms</a:t>
            </a:r>
            <a:endParaRPr sz="3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Match specific visualization</a:t>
            </a:r>
            <a:endParaRPr sz="3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Seasonal visualizations</a:t>
            </a:r>
            <a:endParaRPr sz="3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Summary</a:t>
            </a:r>
            <a:endParaRPr dirty="0"/>
          </a:p>
          <a:p>
            <a:pPr marL="2857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endParaRPr sz="3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2" name="Google Shape;972;p197"/>
          <p:cNvSpPr/>
          <p:nvPr/>
        </p:nvSpPr>
        <p:spPr>
          <a:xfrm>
            <a:off x="8594186" y="4963477"/>
            <a:ext cx="266700" cy="26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97"/>
          <p:cNvSpPr/>
          <p:nvPr/>
        </p:nvSpPr>
        <p:spPr>
          <a:xfrm>
            <a:off x="8963472" y="4963477"/>
            <a:ext cx="266700" cy="26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97"/>
          <p:cNvSpPr/>
          <p:nvPr/>
        </p:nvSpPr>
        <p:spPr>
          <a:xfrm>
            <a:off x="9327814" y="4963477"/>
            <a:ext cx="266700" cy="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982" y="1327932"/>
            <a:ext cx="904018" cy="13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94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8289625F-E037-23EC-D8F9-DDF57FD3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2810175"/>
            <a:ext cx="3098818" cy="3793381"/>
          </a:xfrm>
          <a:prstGeom prst="rect">
            <a:avLst/>
          </a:prstGeom>
        </p:spPr>
      </p:pic>
      <p:cxnSp>
        <p:nvCxnSpPr>
          <p:cNvPr id="5" name="Rak pil 4">
            <a:extLst>
              <a:ext uri="{FF2B5EF4-FFF2-40B4-BE49-F238E27FC236}">
                <a16:creationId xmlns:a16="http://schemas.microsoft.com/office/drawing/2014/main" id="{9A170FDB-8B62-6A12-262A-9A80CF581C3D}"/>
              </a:ext>
            </a:extLst>
          </p:cNvPr>
          <p:cNvCxnSpPr>
            <a:cxnSpLocks/>
          </p:cNvCxnSpPr>
          <p:nvPr/>
        </p:nvCxnSpPr>
        <p:spPr>
          <a:xfrm flipV="1">
            <a:off x="2978166" y="2347967"/>
            <a:ext cx="896604" cy="60289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ruta 5">
            <a:extLst>
              <a:ext uri="{FF2B5EF4-FFF2-40B4-BE49-F238E27FC236}">
                <a16:creationId xmlns:a16="http://schemas.microsoft.com/office/drawing/2014/main" id="{9AC98450-0C8E-9339-15A8-34D25AD9802B}"/>
              </a:ext>
            </a:extLst>
          </p:cNvPr>
          <p:cNvSpPr txBox="1"/>
          <p:nvPr/>
        </p:nvSpPr>
        <p:spPr>
          <a:xfrm>
            <a:off x="3874770" y="2040190"/>
            <a:ext cx="1451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240 game files</a:t>
            </a:r>
          </a:p>
        </p:txBody>
      </p:sp>
      <p:sp>
        <p:nvSpPr>
          <p:cNvPr id="7" name="Google Shape;1084;p204">
            <a:extLst>
              <a:ext uri="{FF2B5EF4-FFF2-40B4-BE49-F238E27FC236}">
                <a16:creationId xmlns:a16="http://schemas.microsoft.com/office/drawing/2014/main" id="{BCA49445-DD4C-CEFA-087D-97A60535895A}"/>
              </a:ext>
            </a:extLst>
          </p:cNvPr>
          <p:cNvSpPr txBox="1"/>
          <p:nvPr/>
        </p:nvSpPr>
        <p:spPr>
          <a:xfrm>
            <a:off x="3751402" y="621317"/>
            <a:ext cx="4041496" cy="81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dataset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9002430-D1E5-0D48-ED5B-8D8E2D7E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3" y="2807485"/>
            <a:ext cx="5774692" cy="1043619"/>
          </a:xfrm>
          <a:prstGeom prst="rect">
            <a:avLst/>
          </a:prstGeom>
        </p:spPr>
      </p:pic>
      <p:cxnSp>
        <p:nvCxnSpPr>
          <p:cNvPr id="11" name="Rak pil 10">
            <a:extLst>
              <a:ext uri="{FF2B5EF4-FFF2-40B4-BE49-F238E27FC236}">
                <a16:creationId xmlns:a16="http://schemas.microsoft.com/office/drawing/2014/main" id="{1B5D68CB-3BF5-E90A-F17D-6C7387438448}"/>
              </a:ext>
            </a:extLst>
          </p:cNvPr>
          <p:cNvCxnSpPr>
            <a:cxnSpLocks/>
          </p:cNvCxnSpPr>
          <p:nvPr/>
        </p:nvCxnSpPr>
        <p:spPr>
          <a:xfrm>
            <a:off x="5337810" y="2194078"/>
            <a:ext cx="758190" cy="14723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 13">
            <a:extLst>
              <a:ext uri="{FF2B5EF4-FFF2-40B4-BE49-F238E27FC236}">
                <a16:creationId xmlns:a16="http://schemas.microsoft.com/office/drawing/2014/main" id="{1A23992C-E6DB-74AD-ECB1-96E67EE4028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326380" y="2194079"/>
            <a:ext cx="896604" cy="106527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E6B2FD2D-DC12-38F5-8713-A75E7FE6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5508130"/>
            <a:ext cx="6140452" cy="6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04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4"/>
          <p:cNvSpPr txBox="1"/>
          <p:nvPr/>
        </p:nvSpPr>
        <p:spPr>
          <a:xfrm>
            <a:off x="755493" y="3244902"/>
            <a:ext cx="333045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Probability of a shot resulting in a goal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GB" sz="1800" b="0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/>
                </a:solidFill>
                <a:latin typeface="Raleway"/>
                <a:sym typeface="Raleway"/>
              </a:rPr>
              <a:t>Model based on historical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FF"/>
              </a:solidFill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/>
                </a:solidFill>
                <a:latin typeface="Raleway"/>
                <a:sym typeface="Raleway"/>
              </a:rPr>
              <a:t>Value between 0 and 1</a:t>
            </a:r>
          </a:p>
        </p:txBody>
      </p:sp>
      <p:sp>
        <p:nvSpPr>
          <p:cNvPr id="1084" name="Google Shape;1084;p204"/>
          <p:cNvSpPr txBox="1"/>
          <p:nvPr/>
        </p:nvSpPr>
        <p:spPr>
          <a:xfrm>
            <a:off x="3719474" y="796418"/>
            <a:ext cx="4680479" cy="81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Football terms</a:t>
            </a:r>
          </a:p>
        </p:txBody>
      </p:sp>
      <p:sp>
        <p:nvSpPr>
          <p:cNvPr id="1085" name="Google Shape;1085;p204"/>
          <p:cNvSpPr txBox="1"/>
          <p:nvPr/>
        </p:nvSpPr>
        <p:spPr>
          <a:xfrm>
            <a:off x="4495217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/>
                </a:solidFill>
                <a:latin typeface="Raleway"/>
                <a:sym typeface="Raleway"/>
              </a:rPr>
              <a:t>Goals scored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FF"/>
              </a:solidFill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/>
                </a:solidFill>
                <a:latin typeface="Raleway"/>
                <a:sym typeface="Raleway"/>
              </a:rPr>
              <a:t>Goals conceded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FFFFFF"/>
              </a:solidFill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/>
                </a:solidFill>
                <a:latin typeface="Raleway"/>
                <a:sym typeface="Raleway"/>
              </a:rPr>
              <a:t>Aggregated over a full season</a:t>
            </a:r>
            <a:endParaRPr dirty="0"/>
          </a:p>
        </p:txBody>
      </p:sp>
      <p:sp>
        <p:nvSpPr>
          <p:cNvPr id="1086" name="Google Shape;1086;p204"/>
          <p:cNvSpPr txBox="1"/>
          <p:nvPr/>
        </p:nvSpPr>
        <p:spPr>
          <a:xfrm>
            <a:off x="8234941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Raleway"/>
              </a:rPr>
              <a:t>Value of possession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Raleway"/>
              </a:rPr>
              <a:t>Zones of pitch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Raleway"/>
              </a:rPr>
              <a:t>How dangerous a team is</a:t>
            </a:r>
          </a:p>
        </p:txBody>
      </p:sp>
      <p:pic>
        <p:nvPicPr>
          <p:cNvPr id="1090" name="Google Shape;1090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947" y="5978019"/>
            <a:ext cx="1523396" cy="23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204"/>
          <p:cNvSpPr/>
          <p:nvPr/>
        </p:nvSpPr>
        <p:spPr>
          <a:xfrm>
            <a:off x="345907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p204" descr="Open quotation mar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56685" y="66737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64;p196">
            <a:extLst>
              <a:ext uri="{FF2B5EF4-FFF2-40B4-BE49-F238E27FC236}">
                <a16:creationId xmlns:a16="http://schemas.microsoft.com/office/drawing/2014/main" id="{43634834-9C30-662D-C0AC-AF251A029A0C}"/>
              </a:ext>
            </a:extLst>
          </p:cNvPr>
          <p:cNvSpPr txBox="1">
            <a:spLocks/>
          </p:cNvSpPr>
          <p:nvPr/>
        </p:nvSpPr>
        <p:spPr>
          <a:xfrm>
            <a:off x="1838240" y="2257376"/>
            <a:ext cx="1164962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C000"/>
              </a:buClr>
              <a:buSzPts val="6480"/>
              <a:buFont typeface="Baloo"/>
              <a:buNone/>
            </a:pPr>
            <a:r>
              <a:rPr lang="en-GB" sz="6480" b="1" dirty="0">
                <a:solidFill>
                  <a:srgbClr val="FFC000"/>
                </a:solidFill>
                <a:latin typeface="Baloo"/>
                <a:sym typeface="Baloo"/>
              </a:rPr>
              <a:t>xG</a:t>
            </a:r>
            <a:endParaRPr lang="en-GB" dirty="0"/>
          </a:p>
        </p:txBody>
      </p:sp>
      <p:sp>
        <p:nvSpPr>
          <p:cNvPr id="3" name="Google Shape;964;p196">
            <a:extLst>
              <a:ext uri="{FF2B5EF4-FFF2-40B4-BE49-F238E27FC236}">
                <a16:creationId xmlns:a16="http://schemas.microsoft.com/office/drawing/2014/main" id="{EB12BAB5-B9B1-39B4-750A-0AD775F10C35}"/>
              </a:ext>
            </a:extLst>
          </p:cNvPr>
          <p:cNvSpPr txBox="1">
            <a:spLocks/>
          </p:cNvSpPr>
          <p:nvPr/>
        </p:nvSpPr>
        <p:spPr>
          <a:xfrm>
            <a:off x="5044413" y="2271839"/>
            <a:ext cx="2232063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C000"/>
              </a:buClr>
              <a:buSzPts val="6480"/>
              <a:buFont typeface="Baloo"/>
              <a:buNone/>
            </a:pPr>
            <a:r>
              <a:rPr lang="en-GB" sz="3200" b="1" dirty="0">
                <a:solidFill>
                  <a:srgbClr val="FFC000"/>
                </a:solidFill>
                <a:latin typeface="Baloo"/>
                <a:sym typeface="Baloo"/>
              </a:rPr>
              <a:t>Goal difference</a:t>
            </a:r>
            <a:endParaRPr lang="en-GB" sz="1800" dirty="0"/>
          </a:p>
        </p:txBody>
      </p:sp>
      <p:sp>
        <p:nvSpPr>
          <p:cNvPr id="4" name="Google Shape;964;p196">
            <a:extLst>
              <a:ext uri="{FF2B5EF4-FFF2-40B4-BE49-F238E27FC236}">
                <a16:creationId xmlns:a16="http://schemas.microsoft.com/office/drawing/2014/main" id="{34C5DDEB-D245-FE57-5C87-9DB77AE4F31F}"/>
              </a:ext>
            </a:extLst>
          </p:cNvPr>
          <p:cNvSpPr txBox="1">
            <a:spLocks/>
          </p:cNvSpPr>
          <p:nvPr/>
        </p:nvSpPr>
        <p:spPr>
          <a:xfrm>
            <a:off x="8999792" y="2257375"/>
            <a:ext cx="1800753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C000"/>
              </a:buClr>
              <a:buSzPts val="6480"/>
              <a:buFont typeface="Baloo"/>
              <a:buNone/>
            </a:pPr>
            <a:r>
              <a:rPr lang="en-GB" sz="6480" b="1" dirty="0">
                <a:solidFill>
                  <a:srgbClr val="FFC000"/>
                </a:solidFill>
                <a:latin typeface="Baloo"/>
                <a:sym typeface="Baloo"/>
              </a:rPr>
              <a:t>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1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E7261673-2E8A-9A4A-277C-3E29506E7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61" r="26960"/>
          <a:stretch/>
        </p:blipFill>
        <p:spPr>
          <a:xfrm>
            <a:off x="638828" y="1233739"/>
            <a:ext cx="4161772" cy="5352253"/>
          </a:xfrm>
          <a:prstGeom prst="rect">
            <a:avLst/>
          </a:prstGeom>
        </p:spPr>
      </p:pic>
      <p:sp>
        <p:nvSpPr>
          <p:cNvPr id="4" name="Google Shape;1084;p204">
            <a:extLst>
              <a:ext uri="{FF2B5EF4-FFF2-40B4-BE49-F238E27FC236}">
                <a16:creationId xmlns:a16="http://schemas.microsoft.com/office/drawing/2014/main" id="{26BEF3C6-CBE9-A2A1-6321-B475D76129DA}"/>
              </a:ext>
            </a:extLst>
          </p:cNvPr>
          <p:cNvSpPr txBox="1"/>
          <p:nvPr/>
        </p:nvSpPr>
        <p:spPr>
          <a:xfrm>
            <a:off x="1995808" y="306560"/>
            <a:ext cx="8200383" cy="81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numbers can confuse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CB68980-BEBC-7974-C7BE-7CE2EF811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74" r="27448"/>
          <a:stretch/>
        </p:blipFill>
        <p:spPr>
          <a:xfrm>
            <a:off x="7391402" y="1233738"/>
            <a:ext cx="4161770" cy="5352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5422BD25-6570-F6A2-2590-F8668242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898" y="768422"/>
            <a:ext cx="12343729" cy="6171865"/>
          </a:xfrm>
          <a:prstGeom prst="rect">
            <a:avLst/>
          </a:prstGeom>
        </p:spPr>
      </p:pic>
      <p:sp>
        <p:nvSpPr>
          <p:cNvPr id="969" name="Google Shape;969;p197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97"/>
          <p:cNvSpPr txBox="1"/>
          <p:nvPr/>
        </p:nvSpPr>
        <p:spPr>
          <a:xfrm>
            <a:off x="765340" y="165056"/>
            <a:ext cx="10588748" cy="89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80"/>
              <a:buFont typeface="Raleway"/>
              <a:buNone/>
            </a:pPr>
            <a:r>
              <a:rPr lang="en-GB" sz="4400" b="1" dirty="0">
                <a:solidFill>
                  <a:schemeClr val="tx1"/>
                </a:solidFill>
                <a:latin typeface="Raleway"/>
                <a:sym typeface="Raleway"/>
              </a:rPr>
              <a:t>Placement</a:t>
            </a:r>
            <a:endParaRPr sz="1000" dirty="0">
              <a:solidFill>
                <a:schemeClr val="tx1"/>
              </a:solidFill>
            </a:endParaRP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0C723DD5-64A9-2E2E-F36D-EEAAEB9A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101" y="1439958"/>
            <a:ext cx="2694893" cy="4699006"/>
          </a:xfrm>
          <a:prstGeom prst="rect">
            <a:avLst/>
          </a:prstGeom>
        </p:spPr>
      </p:pic>
      <p:graphicFrame>
        <p:nvGraphicFramePr>
          <p:cNvPr id="30" name="Tabell 23">
            <a:extLst>
              <a:ext uri="{FF2B5EF4-FFF2-40B4-BE49-F238E27FC236}">
                <a16:creationId xmlns:a16="http://schemas.microsoft.com/office/drawing/2014/main" id="{3DF11E52-193A-F54F-F98D-A4740697C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90485"/>
              </p:ext>
            </p:extLst>
          </p:nvPr>
        </p:nvGraphicFramePr>
        <p:xfrm>
          <a:off x="1024665" y="1646352"/>
          <a:ext cx="2121306" cy="2444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6214">
                  <a:extLst>
                    <a:ext uri="{9D8B030D-6E8A-4147-A177-3AD203B41FA5}">
                      <a16:colId xmlns:a16="http://schemas.microsoft.com/office/drawing/2014/main" val="3317702414"/>
                    </a:ext>
                  </a:extLst>
                </a:gridCol>
                <a:gridCol w="855092">
                  <a:extLst>
                    <a:ext uri="{9D8B030D-6E8A-4147-A177-3AD203B41FA5}">
                      <a16:colId xmlns:a16="http://schemas.microsoft.com/office/drawing/2014/main" val="412373318"/>
                    </a:ext>
                  </a:extLst>
                </a:gridCol>
              </a:tblGrid>
              <a:tr h="352178"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 marL="87566" marR="87566" marT="43783" marB="43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tx1"/>
                          </a:solidFill>
                        </a:rPr>
                        <a:t>Weeks at top of league</a:t>
                      </a:r>
                    </a:p>
                  </a:txBody>
                  <a:tcPr marL="87566" marR="87566" marT="43783" marB="43783" anchor="ctr"/>
                </a:tc>
                <a:extLst>
                  <a:ext uri="{0D108BD9-81ED-4DB2-BD59-A6C34878D82A}">
                    <a16:rowId xmlns:a16="http://schemas.microsoft.com/office/drawing/2014/main" val="2297142828"/>
                  </a:ext>
                </a:extLst>
              </a:tr>
              <a:tr h="520651">
                <a:tc>
                  <a:txBody>
                    <a:bodyPr/>
                    <a:lstStyle/>
                    <a:p>
                      <a:pPr algn="l"/>
                      <a:r>
                        <a:rPr lang="en-GB" sz="900" dirty="0"/>
                        <a:t>🥇</a:t>
                      </a:r>
                      <a:r>
                        <a:rPr lang="en-GB" sz="900" b="1" dirty="0">
                          <a:solidFill>
                            <a:schemeClr val="tx1"/>
                          </a:solidFill>
                        </a:rPr>
                        <a:t>Malmö FF </a:t>
                      </a:r>
                    </a:p>
                  </a:txBody>
                  <a:tcPr marL="87566" marR="87566" marT="43783" marB="43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7566" marR="87566" marT="43783" marB="43783" anchor="ctr"/>
                </a:tc>
                <a:extLst>
                  <a:ext uri="{0D108BD9-81ED-4DB2-BD59-A6C34878D82A}">
                    <a16:rowId xmlns:a16="http://schemas.microsoft.com/office/drawing/2014/main" val="803477867"/>
                  </a:ext>
                </a:extLst>
              </a:tr>
              <a:tr h="520651">
                <a:tc>
                  <a:txBody>
                    <a:bodyPr/>
                    <a:lstStyle/>
                    <a:p>
                      <a:pPr algn="l"/>
                      <a:r>
                        <a:rPr lang="en-GB" sz="900" dirty="0"/>
                        <a:t>🥈</a:t>
                      </a:r>
                      <a:r>
                        <a:rPr lang="en-GB" sz="900" b="1" dirty="0">
                          <a:solidFill>
                            <a:schemeClr val="tx1"/>
                          </a:solidFill>
                        </a:rPr>
                        <a:t>AIK</a:t>
                      </a:r>
                    </a:p>
                  </a:txBody>
                  <a:tcPr marL="87566" marR="87566" marT="43783" marB="43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66" marR="87566" marT="43783" marB="43783" anchor="ctr"/>
                </a:tc>
                <a:extLst>
                  <a:ext uri="{0D108BD9-81ED-4DB2-BD59-A6C34878D82A}">
                    <a16:rowId xmlns:a16="http://schemas.microsoft.com/office/drawing/2014/main" val="1143800444"/>
                  </a:ext>
                </a:extLst>
              </a:tr>
              <a:tr h="520651">
                <a:tc>
                  <a:txBody>
                    <a:bodyPr/>
                    <a:lstStyle/>
                    <a:p>
                      <a:pPr algn="l"/>
                      <a:r>
                        <a:rPr lang="en-GB" sz="900" dirty="0"/>
                        <a:t>🥉 </a:t>
                      </a:r>
                      <a:r>
                        <a:rPr lang="en-GB" sz="900" b="1" dirty="0">
                          <a:solidFill>
                            <a:schemeClr val="tx1"/>
                          </a:solidFill>
                        </a:rPr>
                        <a:t>Djurgården</a:t>
                      </a:r>
                    </a:p>
                  </a:txBody>
                  <a:tcPr marL="87566" marR="87566" marT="43783" marB="43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87566" marR="87566" marT="43783" marB="43783" anchor="ctr"/>
                </a:tc>
                <a:extLst>
                  <a:ext uri="{0D108BD9-81ED-4DB2-BD59-A6C34878D82A}">
                    <a16:rowId xmlns:a16="http://schemas.microsoft.com/office/drawing/2014/main" val="991984368"/>
                  </a:ext>
                </a:extLst>
              </a:tr>
              <a:tr h="520651">
                <a:tc>
                  <a:txBody>
                    <a:bodyPr/>
                    <a:lstStyle/>
                    <a:p>
                      <a:pPr algn="l"/>
                      <a:r>
                        <a:rPr lang="en-GB" sz="900" b="1" dirty="0">
                          <a:solidFill>
                            <a:schemeClr val="tx1"/>
                          </a:solidFill>
                        </a:rPr>
                        <a:t>IF Elfsborg</a:t>
                      </a:r>
                    </a:p>
                  </a:txBody>
                  <a:tcPr marL="87566" marR="87566" marT="43783" marB="43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87566" marR="87566" marT="43783" marB="43783" anchor="ctr"/>
                </a:tc>
                <a:extLst>
                  <a:ext uri="{0D108BD9-81ED-4DB2-BD59-A6C34878D82A}">
                    <a16:rowId xmlns:a16="http://schemas.microsoft.com/office/drawing/2014/main" val="681581082"/>
                  </a:ext>
                </a:extLst>
              </a:tr>
            </a:tbl>
          </a:graphicData>
        </a:graphic>
      </p:graphicFrame>
      <p:sp>
        <p:nvSpPr>
          <p:cNvPr id="31" name="Google Shape;973;p197">
            <a:extLst>
              <a:ext uri="{FF2B5EF4-FFF2-40B4-BE49-F238E27FC236}">
                <a16:creationId xmlns:a16="http://schemas.microsoft.com/office/drawing/2014/main" id="{6B7C055D-AC4A-7700-7FE7-4D50C73CDC9B}"/>
              </a:ext>
            </a:extLst>
          </p:cNvPr>
          <p:cNvSpPr/>
          <p:nvPr/>
        </p:nvSpPr>
        <p:spPr>
          <a:xfrm>
            <a:off x="1951968" y="2152061"/>
            <a:ext cx="266700" cy="266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2;p197">
            <a:extLst>
              <a:ext uri="{FF2B5EF4-FFF2-40B4-BE49-F238E27FC236}">
                <a16:creationId xmlns:a16="http://schemas.microsoft.com/office/drawing/2014/main" id="{50D2F3F8-F1E4-DC04-ECD0-AA1C39A66DFD}"/>
              </a:ext>
            </a:extLst>
          </p:cNvPr>
          <p:cNvSpPr/>
          <p:nvPr/>
        </p:nvSpPr>
        <p:spPr>
          <a:xfrm>
            <a:off x="1951968" y="2666655"/>
            <a:ext cx="266700" cy="26670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4;p197">
            <a:extLst>
              <a:ext uri="{FF2B5EF4-FFF2-40B4-BE49-F238E27FC236}">
                <a16:creationId xmlns:a16="http://schemas.microsoft.com/office/drawing/2014/main" id="{08D089F5-6822-57FE-0AE5-E639C0CD20E5}"/>
              </a:ext>
            </a:extLst>
          </p:cNvPr>
          <p:cNvSpPr/>
          <p:nvPr/>
        </p:nvSpPr>
        <p:spPr>
          <a:xfrm>
            <a:off x="1951968" y="3162444"/>
            <a:ext cx="266700" cy="2667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3;p197">
            <a:extLst>
              <a:ext uri="{FF2B5EF4-FFF2-40B4-BE49-F238E27FC236}">
                <a16:creationId xmlns:a16="http://schemas.microsoft.com/office/drawing/2014/main" id="{BBCC440A-9208-F19E-FF32-160C10D7E85A}"/>
              </a:ext>
            </a:extLst>
          </p:cNvPr>
          <p:cNvSpPr/>
          <p:nvPr/>
        </p:nvSpPr>
        <p:spPr>
          <a:xfrm>
            <a:off x="1951968" y="3721004"/>
            <a:ext cx="266700" cy="266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29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7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97"/>
          <p:cNvSpPr txBox="1"/>
          <p:nvPr/>
        </p:nvSpPr>
        <p:spPr>
          <a:xfrm>
            <a:off x="576614" y="200682"/>
            <a:ext cx="10859324" cy="89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80"/>
              <a:buFont typeface="Raleway"/>
              <a:buNone/>
            </a:pPr>
            <a:r>
              <a:rPr lang="en-GB" sz="4400" b="1" dirty="0">
                <a:solidFill>
                  <a:schemeClr val="tx1"/>
                </a:solidFill>
                <a:latin typeface="Raleway"/>
                <a:sym typeface="Raleway"/>
              </a:rPr>
              <a:t>Expected offensive performance, top 4 </a:t>
            </a:r>
            <a:endParaRPr sz="1000" dirty="0">
              <a:solidFill>
                <a:schemeClr val="tx1"/>
              </a:solidFill>
            </a:endParaRPr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CA830AF1-6202-B9B5-B91C-665B7131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281" y="357599"/>
            <a:ext cx="9579578" cy="6692400"/>
          </a:xfrm>
          <a:prstGeom prst="rect">
            <a:avLst/>
          </a:prstGeom>
        </p:spPr>
      </p:pic>
      <p:graphicFrame>
        <p:nvGraphicFramePr>
          <p:cNvPr id="23" name="Tabell 23">
            <a:extLst>
              <a:ext uri="{FF2B5EF4-FFF2-40B4-BE49-F238E27FC236}">
                <a16:creationId xmlns:a16="http://schemas.microsoft.com/office/drawing/2014/main" id="{0018A5CB-89FA-F402-33E9-7737400B8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35524"/>
              </p:ext>
            </p:extLst>
          </p:nvPr>
        </p:nvGraphicFramePr>
        <p:xfrm>
          <a:off x="8703294" y="1562019"/>
          <a:ext cx="3219532" cy="4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981">
                  <a:extLst>
                    <a:ext uri="{9D8B030D-6E8A-4147-A177-3AD203B41FA5}">
                      <a16:colId xmlns:a16="http://schemas.microsoft.com/office/drawing/2014/main" val="3317702414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val="412373318"/>
                    </a:ext>
                  </a:extLst>
                </a:gridCol>
              </a:tblGrid>
              <a:tr h="58541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xG vs Actual Goals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42828"/>
                  </a:ext>
                </a:extLst>
              </a:tr>
              <a:tr h="865469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Malmö 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-11.24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477867"/>
                  </a:ext>
                </a:extLst>
              </a:tr>
              <a:tr h="865469"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Aik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800444"/>
                  </a:ext>
                </a:extLst>
              </a:tr>
              <a:tr h="865469"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Djurgårdens</a:t>
                      </a:r>
                      <a:r>
                        <a:rPr lang="en-GB" b="1" dirty="0"/>
                        <a:t> 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84368"/>
                  </a:ext>
                </a:extLst>
              </a:tr>
              <a:tr h="865469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IF Elfsborg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-5.88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581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0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7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97"/>
          <p:cNvSpPr txBox="1"/>
          <p:nvPr/>
        </p:nvSpPr>
        <p:spPr>
          <a:xfrm>
            <a:off x="576614" y="200682"/>
            <a:ext cx="10883074" cy="89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80"/>
              <a:buFont typeface="Raleway"/>
              <a:buNone/>
            </a:pPr>
            <a:r>
              <a:rPr lang="en-GB" sz="4400" b="1" dirty="0">
                <a:solidFill>
                  <a:schemeClr val="tx1"/>
                </a:solidFill>
                <a:latin typeface="Raleway"/>
                <a:sym typeface="Raleway"/>
              </a:rPr>
              <a:t>Expected defensive performance, top 4</a:t>
            </a:r>
            <a:endParaRPr sz="1000" dirty="0">
              <a:solidFill>
                <a:schemeClr val="tx1"/>
              </a:solidFill>
            </a:endParaRPr>
          </a:p>
        </p:txBody>
      </p:sp>
      <p:graphicFrame>
        <p:nvGraphicFramePr>
          <p:cNvPr id="23" name="Tabell 23">
            <a:extLst>
              <a:ext uri="{FF2B5EF4-FFF2-40B4-BE49-F238E27FC236}">
                <a16:creationId xmlns:a16="http://schemas.microsoft.com/office/drawing/2014/main" id="{0018A5CB-89FA-F402-33E9-7737400B8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04472"/>
              </p:ext>
            </p:extLst>
          </p:nvPr>
        </p:nvGraphicFramePr>
        <p:xfrm>
          <a:off x="8703294" y="1531917"/>
          <a:ext cx="3219532" cy="421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111">
                  <a:extLst>
                    <a:ext uri="{9D8B030D-6E8A-4147-A177-3AD203B41FA5}">
                      <a16:colId xmlns:a16="http://schemas.microsoft.com/office/drawing/2014/main" val="3317702414"/>
                    </a:ext>
                  </a:extLst>
                </a:gridCol>
                <a:gridCol w="1674421">
                  <a:extLst>
                    <a:ext uri="{9D8B030D-6E8A-4147-A177-3AD203B41FA5}">
                      <a16:colId xmlns:a16="http://schemas.microsoft.com/office/drawing/2014/main" val="412373318"/>
                    </a:ext>
                  </a:extLst>
                </a:gridCol>
              </a:tblGrid>
              <a:tr h="58977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Team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xG against vs Actual goals against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2297142828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Malmö FF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-2.07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803477867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AIK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6.58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1143800444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/>
                        <a:t>Djurgårdens</a:t>
                      </a:r>
                      <a:r>
                        <a:rPr lang="en-GB" sz="1400" b="1" dirty="0"/>
                        <a:t> IF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1.04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991984368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IF Elfsborg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0.14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681581082"/>
                  </a:ext>
                </a:extLst>
              </a:tr>
            </a:tbl>
          </a:graphicData>
        </a:graphic>
      </p:graphicFrame>
      <p:pic>
        <p:nvPicPr>
          <p:cNvPr id="3" name="Bildobjekt 2">
            <a:extLst>
              <a:ext uri="{FF2B5EF4-FFF2-40B4-BE49-F238E27FC236}">
                <a16:creationId xmlns:a16="http://schemas.microsoft.com/office/drawing/2014/main" id="{45A9C903-BE91-9F7D-9449-151E712A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302" y="364972"/>
            <a:ext cx="9579600" cy="66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7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97"/>
          <p:cNvSpPr txBox="1"/>
          <p:nvPr/>
        </p:nvSpPr>
        <p:spPr>
          <a:xfrm>
            <a:off x="576614" y="200682"/>
            <a:ext cx="10883074" cy="89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80"/>
              <a:buFont typeface="Raleway"/>
              <a:buNone/>
            </a:pPr>
            <a:r>
              <a:rPr lang="en-GB" sz="4400" b="1" dirty="0">
                <a:solidFill>
                  <a:schemeClr val="tx1"/>
                </a:solidFill>
                <a:latin typeface="Raleway"/>
                <a:sym typeface="Raleway"/>
              </a:rPr>
              <a:t>Goal difference, top 4</a:t>
            </a:r>
            <a:endParaRPr sz="1000" dirty="0">
              <a:solidFill>
                <a:schemeClr val="tx1"/>
              </a:solidFill>
            </a:endParaRPr>
          </a:p>
        </p:txBody>
      </p:sp>
      <p:graphicFrame>
        <p:nvGraphicFramePr>
          <p:cNvPr id="23" name="Tabell 23">
            <a:extLst>
              <a:ext uri="{FF2B5EF4-FFF2-40B4-BE49-F238E27FC236}">
                <a16:creationId xmlns:a16="http://schemas.microsoft.com/office/drawing/2014/main" id="{0018A5CB-89FA-F402-33E9-7737400B8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87056"/>
              </p:ext>
            </p:extLst>
          </p:nvPr>
        </p:nvGraphicFramePr>
        <p:xfrm>
          <a:off x="8703294" y="1531917"/>
          <a:ext cx="3219532" cy="421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111">
                  <a:extLst>
                    <a:ext uri="{9D8B030D-6E8A-4147-A177-3AD203B41FA5}">
                      <a16:colId xmlns:a16="http://schemas.microsoft.com/office/drawing/2014/main" val="3317702414"/>
                    </a:ext>
                  </a:extLst>
                </a:gridCol>
                <a:gridCol w="1674421">
                  <a:extLst>
                    <a:ext uri="{9D8B030D-6E8A-4147-A177-3AD203B41FA5}">
                      <a16:colId xmlns:a16="http://schemas.microsoft.com/office/drawing/2014/main" val="412373318"/>
                    </a:ext>
                  </a:extLst>
                </a:gridCol>
              </a:tblGrid>
              <a:tr h="58977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Team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xG against vs Actual goals against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2297142828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Malmö FF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-13.31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803477867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/>
                        <a:t>Aik</a:t>
                      </a:r>
                      <a:endParaRPr lang="en-GB" sz="1400" b="1" dirty="0"/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6,55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1143800444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/>
                        <a:t>Djurgårdens</a:t>
                      </a:r>
                      <a:r>
                        <a:rPr lang="en-GB" sz="1400" b="1" dirty="0"/>
                        <a:t> IF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-12.85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991984368"/>
                  </a:ext>
                </a:extLst>
              </a:tr>
              <a:tr h="87190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IF Elfsborg</a:t>
                      </a:r>
                    </a:p>
                  </a:txBody>
                  <a:tcPr marL="92120" marR="92120" marT="46060" marB="46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-5,73</a:t>
                      </a:r>
                    </a:p>
                  </a:txBody>
                  <a:tcPr marL="92120" marR="92120" marT="46060" marB="46060" anchor="ctr"/>
                </a:tc>
                <a:extLst>
                  <a:ext uri="{0D108BD9-81ED-4DB2-BD59-A6C34878D82A}">
                    <a16:rowId xmlns:a16="http://schemas.microsoft.com/office/drawing/2014/main" val="681581082"/>
                  </a:ext>
                </a:extLst>
              </a:tr>
            </a:tbl>
          </a:graphicData>
        </a:graphic>
      </p:graphicFrame>
      <p:pic>
        <p:nvPicPr>
          <p:cNvPr id="8" name="Bildobjekt 7">
            <a:extLst>
              <a:ext uri="{FF2B5EF4-FFF2-40B4-BE49-F238E27FC236}">
                <a16:creationId xmlns:a16="http://schemas.microsoft.com/office/drawing/2014/main" id="{CE9D2054-46A7-67FD-2413-3D691F43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950" y="365579"/>
            <a:ext cx="9715664" cy="67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ur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234</Words>
  <Application>Microsoft Macintosh PowerPoint</Application>
  <PresentationFormat>Bredbild</PresentationFormat>
  <Paragraphs>88</Paragraphs>
  <Slides>11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11</vt:i4>
      </vt:variant>
    </vt:vector>
  </HeadingPairs>
  <TitlesOfParts>
    <vt:vector size="19" baseType="lpstr">
      <vt:lpstr>Arial</vt:lpstr>
      <vt:lpstr>Noto Sans Symbols</vt:lpstr>
      <vt:lpstr>Raleway</vt:lpstr>
      <vt:lpstr>Calibri</vt:lpstr>
      <vt:lpstr>Baloo</vt:lpstr>
      <vt:lpstr>2_Office Theme</vt:lpstr>
      <vt:lpstr>Office Theme</vt:lpstr>
      <vt:lpstr>1_Office Theme</vt:lpstr>
      <vt:lpstr>ALLSVENSKAN 2021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ALLSVENSKAN 2021</dc:title>
  <cp:lastModifiedBy>Microsoft Office User</cp:lastModifiedBy>
  <cp:revision>3</cp:revision>
  <dcterms:modified xsi:type="dcterms:W3CDTF">2023-05-17T07:01:51Z</dcterms:modified>
</cp:coreProperties>
</file>